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84" r:id="rId4"/>
    <p:sldId id="308" r:id="rId5"/>
    <p:sldId id="305" r:id="rId6"/>
    <p:sldId id="310" r:id="rId7"/>
    <p:sldId id="311" r:id="rId8"/>
    <p:sldId id="306" r:id="rId9"/>
    <p:sldId id="307" r:id="rId10"/>
    <p:sldId id="320" r:id="rId11"/>
    <p:sldId id="321" r:id="rId12"/>
    <p:sldId id="323" r:id="rId13"/>
    <p:sldId id="322" r:id="rId14"/>
    <p:sldId id="319" r:id="rId15"/>
    <p:sldId id="313" r:id="rId16"/>
    <p:sldId id="314" r:id="rId17"/>
    <p:sldId id="326" r:id="rId18"/>
    <p:sldId id="309" r:id="rId19"/>
    <p:sldId id="324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41BF-0DFD-4679-B5FE-0F6750A93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A8282-D596-4913-86D4-5914B6716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0B24-8E9B-44D3-BDBB-12226DC9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EF091-5171-42B6-B555-2E18A0A0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A554-E9FC-45E7-B71F-ACC1BBE6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5119-3859-4BC6-9D2F-4F572B80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51AC1-06BF-4812-B377-69412E88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6447F-19E7-4142-BA0D-7295FF9D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FB1F-6EB6-4063-9273-34518375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4097-DF98-49DA-A3EA-7528FED2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9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3E51D-57BD-4B94-88C2-603FECD66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2984D-F041-4423-98E8-2D129AB72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F85D9-B6B9-45E6-85AE-A100549A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E79D2-8D0E-4C1D-A44F-1B11027C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E89F-85C6-4D5D-B4CD-798742A6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3394-774A-4CC6-85BA-C5A8603E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7938-CA79-49EE-9E98-C8561F28F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B353-9983-4802-9AF4-EE3B0409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FCBF-DD05-46E4-9EE1-E5F9058A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1F5E8-FE89-434C-B89C-8B1D9284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0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5459-C58F-423D-A18A-50C2C0CA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CD890-E048-470C-AD73-6917AF33C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3EC2-5EDC-480E-8E09-3FC096C1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4223-7CA7-49B5-A565-D7F31AE5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BEF7B-AFDF-4B61-A73A-133EBC5D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636D-577E-4188-A5C1-A5AB522E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B596-9647-43E7-A36B-88C622060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8FBE-CFC0-4806-83A1-663131EF4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CD8C1-2FCA-43FB-9258-C9D8B68D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96589-3811-4063-879C-97FC4403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A72-D229-4D9A-9202-34CE1352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F29A-73CB-4263-975F-2AD82D9C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C01A9-FDE4-4CC6-A460-9B034D1AB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313BC-DE64-43C9-8C63-9EF2989A5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A4481-9B69-4462-AFFA-CF6E588A6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FE78A-E116-40FC-B76D-5E384E3B9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003D9-12A2-4F07-98C5-A1FB983C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3DF3B-8B81-4FAA-8203-60E6ABE2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AF10F-5C3E-4273-9EDD-3A65A046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4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890B-0DBE-4809-8549-5A747011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AEF6F-93D6-490B-8722-41614348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2AE53-FE4D-4B4E-B354-CAF32720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847EA-E267-4ED2-937E-AE01FDE8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39BD1-B8B0-4045-ACD3-D7C3F39F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02A10-5DE6-4336-89EC-71483D55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4D47F-ED78-46A0-B427-F0E57C7A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5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DA15-34C0-4843-ACE6-2BB018A2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A9F6-A09E-42AE-B05F-D4598B0CF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09386-67EE-4ED0-9478-554ED2428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847E2-90C3-400C-BD52-DCDE1A370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6336-D60C-49B1-81D8-7395F511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4C4AE-6EE6-4426-BAF9-307BA273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77BF-3B75-4D42-974E-EBEE57B3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98F3A-A32B-4C1D-8829-7D892958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EF6B7-5325-47E6-AF22-3BC7CB9D6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0F38D-5B2C-40CF-8C2D-53220FC9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B1A1B-6873-42D0-B58A-414985F5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4D98D-99A5-43F9-953E-2D43C075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5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AB63A-5052-49DF-82A3-813E8521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83B1C-B8CB-4EFD-A694-4B199D5B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86A9-94E7-44E2-AB7A-E0CA71C53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933AB-97C8-4229-82F9-56F1ACC938E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991D-CB26-4F19-9B3E-C7F420FE8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9FF2-88C5-4F38-BE7F-BF25283BE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E14BB-4932-4E4C-B9E6-173BA96F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4653-57AD-4166-89E5-BBE8DB56F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FC931-1F97-47B1-B451-12F7C8C6D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should remember these small code programming</a:t>
            </a:r>
            <a:endParaRPr lang="ar-SA" dirty="0"/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3545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BDB5-9E51-4F0D-ADE4-6AF788C7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81D92-0829-42CA-A2AF-406C3DD82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4" t="36148" r="43083" b="19407"/>
          <a:stretch/>
        </p:blipFill>
        <p:spPr>
          <a:xfrm>
            <a:off x="650240" y="1564640"/>
            <a:ext cx="6477406" cy="3870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4BC49-B4E5-4298-9CC2-16A1BC187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3" t="19260" r="47917" b="18074"/>
          <a:stretch/>
        </p:blipFill>
        <p:spPr>
          <a:xfrm>
            <a:off x="7315606" y="1280160"/>
            <a:ext cx="451104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D9BD0-E995-4A83-BE09-618BBE005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0" t="14667" r="41538" b="12592"/>
          <a:stretch/>
        </p:blipFill>
        <p:spPr>
          <a:xfrm>
            <a:off x="502717" y="934720"/>
            <a:ext cx="5237886" cy="4988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A2593-2A6D-4D14-8223-4F34E3602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14667" r="59084" b="39555"/>
          <a:stretch/>
        </p:blipFill>
        <p:spPr>
          <a:xfrm>
            <a:off x="6238039" y="1157605"/>
            <a:ext cx="4826000" cy="4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2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6346A-FF2D-4105-B2D1-A6474A3B3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6" t="16592" r="41667" b="14816"/>
          <a:stretch/>
        </p:blipFill>
        <p:spPr>
          <a:xfrm>
            <a:off x="294639" y="822960"/>
            <a:ext cx="5354320" cy="5547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4F79D-4F6E-4F86-9F68-BF2ED013D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0" t="16444" r="45250" b="21926"/>
          <a:stretch/>
        </p:blipFill>
        <p:spPr>
          <a:xfrm>
            <a:off x="6096000" y="10160"/>
            <a:ext cx="4785360" cy="422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C4A7D-2325-4B98-8B93-B07DCC111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0" t="15112" r="53000" b="38666"/>
          <a:stretch/>
        </p:blipFill>
        <p:spPr>
          <a:xfrm>
            <a:off x="6217922" y="3881120"/>
            <a:ext cx="4663438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48338-9197-473D-9D2D-D6B96583C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3" t="14012" r="29231" b="28318"/>
          <a:stretch/>
        </p:blipFill>
        <p:spPr>
          <a:xfrm>
            <a:off x="4892041" y="873760"/>
            <a:ext cx="673608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CF664-DCA9-466F-BDB2-BF45A235A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14963" r="53083" b="16000"/>
          <a:stretch/>
        </p:blipFill>
        <p:spPr>
          <a:xfrm>
            <a:off x="370838" y="609600"/>
            <a:ext cx="430276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0BFB-48C9-4265-9E21-E2C9AA9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Quiz 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B012-771B-416C-9C1B-3E9639528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</a:t>
            </a:r>
            <a:r>
              <a:rPr lang="en-US" dirty="0" err="1"/>
              <a:t>itertools</a:t>
            </a:r>
            <a:r>
              <a:rPr lang="en-US" dirty="0"/>
              <a:t> import  </a:t>
            </a:r>
            <a:r>
              <a:rPr lang="en-US" dirty="0" err="1"/>
              <a:t>islice</a:t>
            </a:r>
            <a:r>
              <a:rPr lang="en-US" dirty="0"/>
              <a:t>, tee</a:t>
            </a:r>
          </a:p>
          <a:p>
            <a:r>
              <a:rPr lang="en-US" dirty="0"/>
              <a:t>s = 'spam and eggs'</a:t>
            </a:r>
          </a:p>
          <a:p>
            <a:r>
              <a:rPr lang="en-US" dirty="0"/>
              <a:t>N = 3</a:t>
            </a:r>
          </a:p>
          <a:p>
            <a:r>
              <a:rPr lang="en-US" dirty="0"/>
              <a:t>trigrams = zip(*(</a:t>
            </a:r>
            <a:r>
              <a:rPr lang="en-US" dirty="0" err="1"/>
              <a:t>islice</a:t>
            </a:r>
            <a:r>
              <a:rPr lang="en-US" dirty="0"/>
              <a:t>(seq, index, None) for index, seq in enumerate(tee(s, N))))</a:t>
            </a:r>
          </a:p>
          <a:p>
            <a:r>
              <a:rPr lang="en-US" dirty="0"/>
              <a:t>list(trigrams)</a:t>
            </a:r>
          </a:p>
          <a:p>
            <a:r>
              <a:rPr lang="en-US" dirty="0"/>
              <a:t># [('s', 'p', 'a'), ('p', 'a', 'm'), ('a', 'm', ' '),</a:t>
            </a:r>
          </a:p>
          <a:p>
            <a:r>
              <a:rPr lang="en-US" dirty="0"/>
              <a:t># ('m', ' ', 'a'), (' ', 'a', 'n'), ('a', 'n', 'd'),</a:t>
            </a:r>
          </a:p>
          <a:p>
            <a:r>
              <a:rPr lang="en-US" dirty="0"/>
              <a:t># ('n', 'd', ' '), ('d', ' ', 'e'), (' ', 'e', 'g'),</a:t>
            </a:r>
          </a:p>
          <a:p>
            <a:r>
              <a:rPr lang="en-US" dirty="0"/>
              <a:t># ('e', 'g', 'g'), ('g', 'g', 's')]</a:t>
            </a:r>
          </a:p>
        </p:txBody>
      </p:sp>
    </p:spTree>
    <p:extLst>
      <p:ext uri="{BB962C8B-B14F-4D97-AF65-F5344CB8AC3E}">
        <p14:creationId xmlns:p14="http://schemas.microsoft.com/office/powerpoint/2010/main" val="131551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B8C8-8415-47FD-8630-42DD400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+ PARSE </a:t>
            </a:r>
            <a:r>
              <a:rPr lang="en-US" b="1" dirty="0"/>
              <a:t>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90B9-9E84-48D7-A6D6-CB65E5EC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5529"/>
            <a:ext cx="5679440" cy="340487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tokinaze</a:t>
            </a:r>
            <a:r>
              <a:rPr lang="en-US" dirty="0"/>
              <a:t>=</a:t>
            </a:r>
            <a:r>
              <a:rPr lang="ar-SA" dirty="0"/>
              <a:t> </a:t>
            </a:r>
            <a:r>
              <a:rPr lang="en-US" dirty="0"/>
              <a:t> </a:t>
            </a:r>
          </a:p>
          <a:p>
            <a:r>
              <a:rPr lang="en-US" dirty="0"/>
              <a:t>tags=</a:t>
            </a:r>
            <a:r>
              <a:rPr lang="en-US" dirty="0" err="1"/>
              <a:t>nltk.pos_tag</a:t>
            </a:r>
            <a:r>
              <a:rPr lang="en-US" dirty="0"/>
              <a:t>(</a:t>
            </a:r>
            <a:r>
              <a:rPr lang="en-US" dirty="0" err="1"/>
              <a:t>tokinze</a:t>
            </a:r>
            <a:r>
              <a:rPr lang="en-US" dirty="0"/>
              <a:t>)</a:t>
            </a:r>
          </a:p>
          <a:p>
            <a:r>
              <a:rPr lang="en-US" dirty="0"/>
              <a:t>grammar=‘’ NP:{&lt;DT&gt;?&lt;JJ&gt;*&lt;NN&gt;}</a:t>
            </a:r>
          </a:p>
          <a:p>
            <a:r>
              <a:rPr lang="en-US" dirty="0"/>
              <a:t>parser=</a:t>
            </a:r>
            <a:r>
              <a:rPr lang="en-US" dirty="0" err="1"/>
              <a:t>nltk.RegexpParser</a:t>
            </a:r>
            <a:r>
              <a:rPr lang="en-US" dirty="0"/>
              <a:t>(grammar)</a:t>
            </a:r>
          </a:p>
          <a:p>
            <a:r>
              <a:rPr lang="en-US" dirty="0"/>
              <a:t>output= </a:t>
            </a:r>
            <a:r>
              <a:rPr lang="en-US" dirty="0" err="1"/>
              <a:t>parser.parse</a:t>
            </a:r>
            <a:r>
              <a:rPr lang="en-US" dirty="0"/>
              <a:t>(tags)</a:t>
            </a:r>
          </a:p>
          <a:p>
            <a:r>
              <a:rPr lang="en-US" dirty="0"/>
              <a:t>Print(output)</a:t>
            </a:r>
          </a:p>
          <a:p>
            <a:r>
              <a:rPr lang="en-US" dirty="0" err="1"/>
              <a:t>output.draw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D5566-D92D-4278-85BD-AB4D4B052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21926" r="48417" b="14625"/>
          <a:stretch/>
        </p:blipFill>
        <p:spPr>
          <a:xfrm>
            <a:off x="838200" y="1690688"/>
            <a:ext cx="4836160" cy="48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19B9-CD05-4C34-A81B-7FD377DE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POS Quiz</a:t>
            </a:r>
            <a:br>
              <a:rPr lang="en-US" sz="4400" b="1" dirty="0"/>
            </a:br>
            <a:r>
              <a:rPr lang="en-US" sz="3600" b="1" dirty="0"/>
              <a:t>Find only words with specific type of POS”NNP”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E01A-FE57-4C37-A12C-B3183070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960" y="2760345"/>
            <a:ext cx="5339080" cy="30816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sent ='spam and eggs'</a:t>
            </a:r>
          </a:p>
          <a:p>
            <a:r>
              <a:rPr lang="en-US" dirty="0"/>
              <a:t>tokenize =</a:t>
            </a:r>
            <a:r>
              <a:rPr lang="en-US" dirty="0" err="1"/>
              <a:t>word_tokenize</a:t>
            </a:r>
            <a:r>
              <a:rPr lang="en-US" dirty="0"/>
              <a:t>(sent)</a:t>
            </a:r>
          </a:p>
          <a:p>
            <a:r>
              <a:rPr lang="en-US" dirty="0" err="1"/>
              <a:t>al_sample_pos</a:t>
            </a:r>
            <a:r>
              <a:rPr lang="en-US" dirty="0"/>
              <a:t> = </a:t>
            </a:r>
            <a:r>
              <a:rPr lang="en-US" dirty="0" err="1"/>
              <a:t>pos_tag</a:t>
            </a:r>
            <a:r>
              <a:rPr lang="en-US" dirty="0"/>
              <a:t>(tokenize)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range(0 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al_sample_pos</a:t>
            </a:r>
            <a:r>
              <a:rPr lang="en-US" dirty="0"/>
              <a:t>)):</a:t>
            </a:r>
          </a:p>
          <a:p>
            <a:r>
              <a:rPr lang="en-US" dirty="0"/>
              <a:t>    if </a:t>
            </a:r>
            <a:r>
              <a:rPr lang="en-US" dirty="0" err="1"/>
              <a:t>al_sample_pos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][1] == 'NNP':</a:t>
            </a:r>
          </a:p>
          <a:p>
            <a:r>
              <a:rPr lang="en-US" dirty="0"/>
              <a:t>        print(</a:t>
            </a:r>
            <a:r>
              <a:rPr lang="en-US" dirty="0" err="1"/>
              <a:t>al_sample_pos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][0])</a:t>
            </a:r>
          </a:p>
        </p:txBody>
      </p:sp>
    </p:spTree>
    <p:extLst>
      <p:ext uri="{BB962C8B-B14F-4D97-AF65-F5344CB8AC3E}">
        <p14:creationId xmlns:p14="http://schemas.microsoft.com/office/powerpoint/2010/main" val="125811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19B9-CD05-4C34-A81B-7FD377DE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POS Quiz</a:t>
            </a:r>
            <a:br>
              <a:rPr lang="en-US" sz="4400" b="1" dirty="0"/>
            </a:br>
            <a:r>
              <a:rPr lang="en-US" sz="3600" b="1" dirty="0"/>
              <a:t>Find only words with specific type of POS”NNP”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E01A-FE57-4C37-A12C-B3183070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240" y="2618105"/>
            <a:ext cx="7533640" cy="3203575"/>
          </a:xfrm>
        </p:spPr>
        <p:txBody>
          <a:bodyPr/>
          <a:lstStyle/>
          <a:p>
            <a:r>
              <a:rPr lang="en-US" dirty="0"/>
              <a:t>sent ='spam and eggs'</a:t>
            </a:r>
          </a:p>
          <a:p>
            <a:r>
              <a:rPr lang="en-US" dirty="0"/>
              <a:t>tokenize =</a:t>
            </a:r>
            <a:r>
              <a:rPr lang="en-US" dirty="0" err="1"/>
              <a:t>word_tokenize</a:t>
            </a:r>
            <a:r>
              <a:rPr lang="en-US" dirty="0"/>
              <a:t>(sent)</a:t>
            </a:r>
          </a:p>
          <a:p>
            <a:r>
              <a:rPr lang="en-US" dirty="0" err="1"/>
              <a:t>al_sample_pos</a:t>
            </a:r>
            <a:r>
              <a:rPr lang="en-US" dirty="0"/>
              <a:t> = </a:t>
            </a:r>
            <a:r>
              <a:rPr lang="en-US" dirty="0" err="1"/>
              <a:t>pos_tag</a:t>
            </a:r>
            <a:r>
              <a:rPr lang="en-US" dirty="0"/>
              <a:t>(tokenize)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range(0 ,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al_sample_pos</a:t>
            </a:r>
            <a:r>
              <a:rPr lang="en-US" dirty="0"/>
              <a:t>)):</a:t>
            </a:r>
          </a:p>
          <a:p>
            <a:r>
              <a:rPr lang="en-US" dirty="0"/>
              <a:t>    if </a:t>
            </a:r>
            <a:r>
              <a:rPr lang="en-US" dirty="0" err="1"/>
              <a:t>al_sample_pos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][1] == 'NNP':</a:t>
            </a:r>
          </a:p>
          <a:p>
            <a:r>
              <a:rPr lang="en-US" dirty="0"/>
              <a:t>        print(</a:t>
            </a:r>
            <a:r>
              <a:rPr lang="en-US" dirty="0" err="1"/>
              <a:t>al_sample_pos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][0])</a:t>
            </a:r>
          </a:p>
        </p:txBody>
      </p:sp>
    </p:spTree>
    <p:extLst>
      <p:ext uri="{BB962C8B-B14F-4D97-AF65-F5344CB8AC3E}">
        <p14:creationId xmlns:p14="http://schemas.microsoft.com/office/powerpoint/2010/main" val="48094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2B67-E14E-469D-9F98-0D7BED3F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Part-of-Speech tagger1 producing the following output: </a:t>
            </a:r>
            <a:r>
              <a:rPr lang="en-US" sz="2400" dirty="0"/>
              <a:t>The/Det program/N can/N deal/N with/Prep three/Num types/V of/Prep inputs/N</a:t>
            </a:r>
          </a:p>
          <a:p>
            <a:endParaRPr lang="en-US" sz="2400" dirty="0"/>
          </a:p>
          <a:p>
            <a:r>
              <a:rPr lang="en-US" dirty="0" err="1"/>
              <a:t>wsj</a:t>
            </a:r>
            <a:r>
              <a:rPr lang="en-US" dirty="0"/>
              <a:t> = </a:t>
            </a:r>
            <a:r>
              <a:rPr lang="en-US" dirty="0" err="1"/>
              <a:t>nltk.corpus.treebank.tagged_words</a:t>
            </a:r>
            <a:r>
              <a:rPr lang="en-US" dirty="0"/>
              <a:t>(</a:t>
            </a:r>
            <a:r>
              <a:rPr lang="en-US" dirty="0" err="1"/>
              <a:t>simplify_tags</a:t>
            </a:r>
            <a:r>
              <a:rPr lang="en-US" dirty="0"/>
              <a:t>=True) </a:t>
            </a:r>
          </a:p>
          <a:p>
            <a:r>
              <a:rPr lang="en-US" dirty="0" err="1"/>
              <a:t>Wsj</a:t>
            </a:r>
            <a:r>
              <a:rPr lang="en-US" dirty="0"/>
              <a:t>= </a:t>
            </a:r>
            <a:r>
              <a:rPr lang="en-US" dirty="0" err="1"/>
              <a:t>nltk.pos_tag</a:t>
            </a:r>
            <a:r>
              <a:rPr lang="en-US" dirty="0"/>
              <a:t>(</a:t>
            </a:r>
            <a:r>
              <a:rPr lang="en-US" dirty="0" err="1"/>
              <a:t>tokinze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word_tag_fd</a:t>
            </a:r>
            <a:r>
              <a:rPr lang="en-US" dirty="0"/>
              <a:t> = </a:t>
            </a:r>
            <a:r>
              <a:rPr lang="en-US" dirty="0" err="1"/>
              <a:t>nltk.FreqDist</a:t>
            </a:r>
            <a:r>
              <a:rPr lang="en-US" dirty="0"/>
              <a:t>(</a:t>
            </a:r>
            <a:r>
              <a:rPr lang="en-US" dirty="0" err="1"/>
              <a:t>wsj</a:t>
            </a:r>
            <a:r>
              <a:rPr lang="en-US" dirty="0"/>
              <a:t>)</a:t>
            </a:r>
          </a:p>
          <a:p>
            <a:r>
              <a:rPr lang="en-US" dirty="0"/>
              <a:t>[word + "/" + tag for (word, tag) in </a:t>
            </a:r>
            <a:r>
              <a:rPr lang="en-US" dirty="0" err="1"/>
              <a:t>word_tag_fd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1017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16E5-7FA8-4F27-B58D-9F1F6A5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 without using </a:t>
            </a:r>
            <a:r>
              <a:rPr lang="en-US" dirty="0" err="1"/>
              <a:t>nltk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D3D21-D85F-401D-A02F-9847B8336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sentence = "I really like python, it's pretty </a:t>
            </a:r>
            <a:r>
              <a:rPr lang="en-US" dirty="0" err="1"/>
              <a:t>awesome.".split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N = 4</a:t>
            </a:r>
          </a:p>
          <a:p>
            <a:pPr marL="0" indent="0">
              <a:buNone/>
            </a:pPr>
            <a:r>
              <a:rPr lang="en-US" dirty="0"/>
              <a:t>grams = [sentence[</a:t>
            </a:r>
            <a:r>
              <a:rPr lang="en-US" dirty="0" err="1"/>
              <a:t>i:i+N</a:t>
            </a:r>
            <a:r>
              <a:rPr lang="en-US" dirty="0"/>
              <a:t>] for </a:t>
            </a:r>
            <a:r>
              <a:rPr lang="en-US" dirty="0" err="1"/>
              <a:t>i</a:t>
            </a:r>
            <a:r>
              <a:rPr lang="en-US" dirty="0"/>
              <a:t> in </a:t>
            </a:r>
            <a:r>
              <a:rPr lang="en-US" dirty="0" err="1"/>
              <a:t>xrange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(sentence)-N+1)]</a:t>
            </a:r>
          </a:p>
          <a:p>
            <a:pPr marL="0" indent="0">
              <a:buNone/>
            </a:pPr>
            <a:r>
              <a:rPr lang="en-US" dirty="0"/>
              <a:t>for gram in grams: </a:t>
            </a:r>
          </a:p>
          <a:p>
            <a:pPr marL="0" indent="0">
              <a:buNone/>
            </a:pPr>
            <a:r>
              <a:rPr lang="en-US" dirty="0"/>
              <a:t>	print (gram)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['I', 'really', 'like', 'python,']</a:t>
            </a:r>
          </a:p>
          <a:p>
            <a:r>
              <a:rPr lang="en-US" dirty="0"/>
              <a:t>['really', 'like', 'python,', "it's"]</a:t>
            </a:r>
          </a:p>
          <a:p>
            <a:r>
              <a:rPr lang="en-US" dirty="0"/>
              <a:t>['like', 'python,', "it's", 'pretty']</a:t>
            </a:r>
          </a:p>
          <a:p>
            <a:r>
              <a:rPr lang="en-US" dirty="0"/>
              <a:t>['python,', "it's", 'pretty', 'awesome.'</a:t>
            </a:r>
          </a:p>
        </p:txBody>
      </p:sp>
    </p:spTree>
    <p:extLst>
      <p:ext uri="{BB962C8B-B14F-4D97-AF65-F5344CB8AC3E}">
        <p14:creationId xmlns:p14="http://schemas.microsoft.com/office/powerpoint/2010/main" val="330926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2EBF869-71D7-47A7-9CF4-FE8AB5222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11" t="32484" r="15605" b="19452"/>
          <a:stretch/>
        </p:blipFill>
        <p:spPr>
          <a:xfrm>
            <a:off x="737217" y="812801"/>
            <a:ext cx="10616583" cy="5273040"/>
          </a:xfrm>
        </p:spPr>
      </p:pic>
    </p:spTree>
    <p:extLst>
      <p:ext uri="{BB962C8B-B14F-4D97-AF65-F5344CB8AC3E}">
        <p14:creationId xmlns:p14="http://schemas.microsoft.com/office/powerpoint/2010/main" val="3083789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06E4-E3B4-4F0A-8E83-364E842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 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Using only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system-ui"/>
              </a:rPr>
              <a:t>nltk</a:t>
            </a:r>
            <a:r>
              <a:rPr lang="en-US" b="0" i="0" dirty="0">
                <a:solidFill>
                  <a:srgbClr val="212529"/>
                </a:solidFill>
                <a:effectLst/>
                <a:latin typeface="system-ui"/>
              </a:rPr>
              <a:t>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FED8-32BF-4196-B12D-E7EBBDD27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nltk.tokenize</a:t>
            </a:r>
            <a:r>
              <a:rPr lang="en-US" dirty="0"/>
              <a:t> import </a:t>
            </a:r>
            <a:r>
              <a:rPr lang="en-US" dirty="0" err="1"/>
              <a:t>word_tokenize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nltk.util</a:t>
            </a:r>
            <a:r>
              <a:rPr lang="en-US" dirty="0"/>
              <a:t> import </a:t>
            </a:r>
            <a:r>
              <a:rPr lang="en-US" dirty="0" err="1"/>
              <a:t>ngrams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get_ngrams</a:t>
            </a:r>
            <a:r>
              <a:rPr lang="en-US" dirty="0"/>
              <a:t>(text, n ):</a:t>
            </a:r>
          </a:p>
          <a:p>
            <a:r>
              <a:rPr lang="en-US" dirty="0"/>
              <a:t>    </a:t>
            </a:r>
            <a:r>
              <a:rPr lang="en-US" dirty="0" err="1"/>
              <a:t>n_grams</a:t>
            </a:r>
            <a:r>
              <a:rPr lang="en-US" dirty="0"/>
              <a:t> = </a:t>
            </a:r>
            <a:r>
              <a:rPr lang="en-US" dirty="0" err="1"/>
              <a:t>ngrams</a:t>
            </a:r>
            <a:r>
              <a:rPr lang="en-US" dirty="0"/>
              <a:t>(</a:t>
            </a:r>
            <a:r>
              <a:rPr lang="en-US" dirty="0" err="1"/>
              <a:t>word_tokenize</a:t>
            </a:r>
            <a:r>
              <a:rPr lang="en-US" dirty="0"/>
              <a:t>(text), n)</a:t>
            </a:r>
          </a:p>
          <a:p>
            <a:r>
              <a:rPr lang="en-US" dirty="0"/>
              <a:t>    return [ ' '.join(grams) for grams in </a:t>
            </a:r>
            <a:r>
              <a:rPr lang="en-US" dirty="0" err="1"/>
              <a:t>n_grams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Example output</a:t>
            </a:r>
          </a:p>
          <a:p>
            <a:r>
              <a:rPr lang="en-US" dirty="0" err="1"/>
              <a:t>get_ngrams</a:t>
            </a:r>
            <a:r>
              <a:rPr lang="en-US" dirty="0"/>
              <a:t>('This is the simplest text </a:t>
            </a:r>
            <a:r>
              <a:rPr lang="en-US" dirty="0" err="1"/>
              <a:t>i</a:t>
            </a:r>
            <a:r>
              <a:rPr lang="en-US" dirty="0"/>
              <a:t> could think of', 3 )</a:t>
            </a:r>
          </a:p>
          <a:p>
            <a:r>
              <a:rPr lang="en-US" dirty="0"/>
              <a:t>['This is the', 'is the simplest', 'the simplest text', 'simplest text </a:t>
            </a:r>
            <a:r>
              <a:rPr lang="en-US" dirty="0" err="1"/>
              <a:t>i</a:t>
            </a:r>
            <a:r>
              <a:rPr lang="en-US" dirty="0"/>
              <a:t>’,…………]</a:t>
            </a:r>
          </a:p>
        </p:txBody>
      </p:sp>
    </p:spTree>
    <p:extLst>
      <p:ext uri="{BB962C8B-B14F-4D97-AF65-F5344CB8AC3E}">
        <p14:creationId xmlns:p14="http://schemas.microsoft.com/office/powerpoint/2010/main" val="204602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DA77-0474-48D5-BF28-A006BBF4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inherit"/>
              </a:rPr>
              <a:t>Tokenization in Python  using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inherit"/>
              </a:rPr>
              <a:t>RegEx</a:t>
            </a:r>
            <a:r>
              <a:rPr lang="en-US" b="0" i="0" dirty="0">
                <a:solidFill>
                  <a:srgbClr val="111111"/>
                </a:solidFill>
                <a:effectLst/>
                <a:latin typeface="inherit"/>
              </a:rPr>
              <a:t> and split 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41A3-EF9E-47DE-AA65-8C453627D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0" t="27999" r="15917" b="38075"/>
          <a:stretch/>
        </p:blipFill>
        <p:spPr>
          <a:xfrm>
            <a:off x="568960" y="1690688"/>
            <a:ext cx="10784840" cy="37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4DE7-664A-4833-A633-7D06F52E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Segoe UI" panose="020B0502040204020203" pitchFamily="34" charset="0"/>
              </a:rPr>
              <a:t>Regex with NLTK tokenization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F552D-B218-43E5-9E54-36E2A53AA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7" t="45926" r="15500" b="30667"/>
          <a:stretch/>
        </p:blipFill>
        <p:spPr>
          <a:xfrm>
            <a:off x="277471" y="1559560"/>
            <a:ext cx="10365129" cy="231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27E57-1931-4D52-9FA7-9816FFAD6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6" t="60148" r="31500" b="23583"/>
          <a:stretch/>
        </p:blipFill>
        <p:spPr>
          <a:xfrm>
            <a:off x="447040" y="4358438"/>
            <a:ext cx="9194800" cy="18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1427-F18C-4F7B-BA93-5EE2AEBE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nltk.FreqDist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2DA93-0E87-4CAD-AC4B-D53B0D5D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frequency distribution: defined as a function mapping from each </a:t>
            </a:r>
            <a:r>
              <a:rPr lang="en-US" sz="1800" dirty="0"/>
              <a:t>vocabulary 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to the number of times occurred in the text.</a:t>
            </a:r>
          </a:p>
          <a:p>
            <a:endParaRPr lang="en-US" sz="18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lang="en-US" sz="18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endParaRPr lang="en-US" sz="18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lang="en-US" sz="18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items(() -&gt; list of D’s (key, value) pairs, ...)</a:t>
            </a:r>
          </a:p>
          <a:p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keys(() -&gt; list of D’s keys)</a:t>
            </a:r>
            <a:endParaRPr lang="en-US" sz="1800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-US" sz="1800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most_common</a:t>
            </a:r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([n])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List the n most common elements and their counts from the most common to the least.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values(() -&gt; list of D’s values)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C8742-3E4B-4EF6-A40E-DB183EE79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2" t="35259" r="45002" b="49926"/>
          <a:stretch/>
        </p:blipFill>
        <p:spPr>
          <a:xfrm>
            <a:off x="4348480" y="2248344"/>
            <a:ext cx="6766560" cy="14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9F19-D2B3-477B-B945-B0ACAED0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Quize:RGX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write the </a:t>
            </a:r>
            <a:r>
              <a:rPr lang="en-US" sz="2700" dirty="0" err="1"/>
              <a:t>RegularExpertion</a:t>
            </a:r>
            <a:r>
              <a:rPr lang="en-US" sz="2700" dirty="0"/>
              <a:t> and </a:t>
            </a:r>
            <a:r>
              <a:rPr lang="en-US" sz="2700" dirty="0" err="1"/>
              <a:t>drow</a:t>
            </a:r>
            <a:r>
              <a:rPr lang="en-US" sz="2700" dirty="0"/>
              <a:t> it </a:t>
            </a:r>
            <a:r>
              <a:rPr lang="en-US" sz="2700" dirty="0" err="1"/>
              <a:t>intoFSA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EE167-FAB0-404E-9FA1-8C0F3E611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^(\(?\+?[0-9]*\)?)?[0-9_\- \(\)]*$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4D5493-F621-4D2B-913A-83B8E1B54B4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9011920" cy="599440"/>
        </p:xfrm>
        <a:graphic>
          <a:graphicData uri="http://schemas.openxmlformats.org/drawingml/2006/table">
            <a:tbl>
              <a:tblPr/>
              <a:tblGrid>
                <a:gridCol w="2194560">
                  <a:extLst>
                    <a:ext uri="{9D8B030D-6E8A-4147-A177-3AD203B41FA5}">
                      <a16:colId xmlns:a16="http://schemas.microsoft.com/office/drawing/2014/main" val="4231821760"/>
                    </a:ext>
                  </a:extLst>
                </a:gridCol>
                <a:gridCol w="6817360">
                  <a:extLst>
                    <a:ext uri="{9D8B030D-6E8A-4147-A177-3AD203B41FA5}">
                      <a16:colId xmlns:a16="http://schemas.microsoft.com/office/drawing/2014/main" val="3786882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(+44)(0)20-12341234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02012341234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+44 (0) 1234-1234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0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Non-Matches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(44+)020-12341234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12341234(+020)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50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6ACA-A5AB-4A64-8240-C808FCCE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^[2-9]\d{2}-\d{3}-\d{4}$</a:t>
            </a: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^\D?(\d{3})\D?\D?(\d{3})\D?(\d{4})$</a:t>
            </a: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BF77C8-73FE-4D28-896E-6C435758B3E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8071485" cy="867410"/>
        </p:xfrm>
        <a:graphic>
          <a:graphicData uri="http://schemas.openxmlformats.org/drawingml/2006/table">
            <a:tbl>
              <a:tblPr/>
              <a:tblGrid>
                <a:gridCol w="1178087">
                  <a:extLst>
                    <a:ext uri="{9D8B030D-6E8A-4147-A177-3AD203B41FA5}">
                      <a16:colId xmlns:a16="http://schemas.microsoft.com/office/drawing/2014/main" val="617123032"/>
                    </a:ext>
                  </a:extLst>
                </a:gridCol>
                <a:gridCol w="6893398">
                  <a:extLst>
                    <a:ext uri="{9D8B030D-6E8A-4147-A177-3AD203B41FA5}">
                      <a16:colId xmlns:a16="http://schemas.microsoft.com/office/drawing/2014/main" val="30644320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800-555-5555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333-444-5555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212-666-1234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46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Non-Matches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000-000-0000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123-456-7890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2126661234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355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57BA90-F5F0-4F5C-8BF0-77662568028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357404"/>
          <a:ext cx="8071485" cy="955516"/>
        </p:xfrm>
        <a:graphic>
          <a:graphicData uri="http://schemas.openxmlformats.org/drawingml/2006/table">
            <a:tbl>
              <a:tblPr/>
              <a:tblGrid>
                <a:gridCol w="1178087">
                  <a:extLst>
                    <a:ext uri="{9D8B030D-6E8A-4147-A177-3AD203B41FA5}">
                      <a16:colId xmlns:a16="http://schemas.microsoft.com/office/drawing/2014/main" val="2213579810"/>
                    </a:ext>
                  </a:extLst>
                </a:gridCol>
                <a:gridCol w="6893398">
                  <a:extLst>
                    <a:ext uri="{9D8B030D-6E8A-4147-A177-3AD203B41FA5}">
                      <a16:colId xmlns:a16="http://schemas.microsoft.com/office/drawing/2014/main" val="3014955822"/>
                    </a:ext>
                  </a:extLst>
                </a:gridCol>
              </a:tblGrid>
              <a:tr h="384789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(111) 222-3333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1112223333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111-222-3333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908119"/>
                  </a:ext>
                </a:extLst>
              </a:tr>
              <a:tr h="57072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Non-Matches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11122223333 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11112223333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11122233333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31108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15667A-1E4A-4C8C-821E-697AA2B6B5A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961573"/>
          <a:ext cx="8071485" cy="867410"/>
        </p:xfrm>
        <a:graphic>
          <a:graphicData uri="http://schemas.openxmlformats.org/drawingml/2006/table">
            <a:tbl>
              <a:tblPr/>
              <a:tblGrid>
                <a:gridCol w="1178087">
                  <a:extLst>
                    <a:ext uri="{9D8B030D-6E8A-4147-A177-3AD203B41FA5}">
                      <a16:colId xmlns:a16="http://schemas.microsoft.com/office/drawing/2014/main" val="3467400936"/>
                    </a:ext>
                  </a:extLst>
                </a:gridCol>
                <a:gridCol w="6893398">
                  <a:extLst>
                    <a:ext uri="{9D8B030D-6E8A-4147-A177-3AD203B41FA5}">
                      <a16:colId xmlns:a16="http://schemas.microsoft.com/office/drawing/2014/main" val="1117769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1.2123644567 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0-234.567/8912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1-(212)-123 4567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2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Non-Matches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0-212364345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1212-364,4321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0212\345/6789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186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726D00-FD50-4A94-9457-E234644CFA11}"/>
              </a:ext>
            </a:extLst>
          </p:cNvPr>
          <p:cNvSpPr txBox="1"/>
          <p:nvPr/>
        </p:nvSpPr>
        <p:spPr>
          <a:xfrm>
            <a:off x="838199" y="5955149"/>
            <a:ext cx="8071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((\(\d{3}\)?)|(\d{3}))([\s-./]?)(\d{3})([\s-./]?)(\d{4})</a:t>
            </a:r>
            <a:endParaRPr lang="en-US" sz="2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E4BBA4-2586-46E1-A4BA-BABEA2C8CE3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7332"/>
          <a:ext cx="8071485" cy="867410"/>
        </p:xfrm>
        <a:graphic>
          <a:graphicData uri="http://schemas.openxmlformats.org/drawingml/2006/table">
            <a:tbl>
              <a:tblPr/>
              <a:tblGrid>
                <a:gridCol w="1178087">
                  <a:extLst>
                    <a:ext uri="{9D8B030D-6E8A-4147-A177-3AD203B41FA5}">
                      <a16:colId xmlns:a16="http://schemas.microsoft.com/office/drawing/2014/main" val="4257745829"/>
                    </a:ext>
                  </a:extLst>
                </a:gridCol>
                <a:gridCol w="6893398">
                  <a:extLst>
                    <a:ext uri="{9D8B030D-6E8A-4147-A177-3AD203B41FA5}">
                      <a16:colId xmlns:a16="http://schemas.microsoft.com/office/drawing/2014/main" val="3415917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(573)8841878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573-884-1234 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>
                          <a:solidFill>
                            <a:srgbClr val="276600"/>
                          </a:solidFill>
                          <a:effectLst/>
                        </a:rPr>
                        <a:t> 573 234 1256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06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Non-Matches</a:t>
                      </a:r>
                    </a:p>
                  </a:txBody>
                  <a:tcPr marL="165100" marR="50800" marT="12700" marB="635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(573)(673)2345 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|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 573-12-2345</a:t>
                      </a:r>
                    </a:p>
                  </a:txBody>
                  <a:tcPr marL="50800" marR="50800" marT="12700" marB="12700">
                    <a:lnL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3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274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8A5FA1C-A6CB-47DD-8456-5024380E8346}"/>
              </a:ext>
            </a:extLst>
          </p:cNvPr>
          <p:cNvSpPr txBox="1"/>
          <p:nvPr/>
        </p:nvSpPr>
        <p:spPr>
          <a:xfrm>
            <a:off x="838200" y="124090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^\(?[\d]{3}\)?[\s-]?[\d]{3}[\s-]?[\d]{4}$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321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C9E9-938F-40F7-AECB-EA22891A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Word 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A4971-C437-42D7-B58F-741143FB1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6621" r="38083" b="14519"/>
          <a:stretch/>
        </p:blipFill>
        <p:spPr>
          <a:xfrm>
            <a:off x="736600" y="1328085"/>
            <a:ext cx="7058627" cy="51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C633-E574-4FCE-B03D-548AC10C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Quize</a:t>
            </a:r>
            <a:r>
              <a:rPr lang="en-US" dirty="0"/>
              <a:t>: </a:t>
            </a:r>
            <a:r>
              <a:rPr lang="en-US" dirty="0" err="1"/>
              <a:t>Most_common</a:t>
            </a:r>
            <a:r>
              <a:rPr lang="en-US" dirty="0"/>
              <a:t> 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D7AF-A5B0-42D5-82FB-4D7213CF3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4" t="30074" r="54417" b="58963"/>
          <a:stretch/>
        </p:blipFill>
        <p:spPr>
          <a:xfrm>
            <a:off x="848361" y="1468436"/>
            <a:ext cx="3886200" cy="998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D710-401A-42BB-A302-828D7297D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4667" r="53250" b="25925"/>
          <a:stretch/>
        </p:blipFill>
        <p:spPr>
          <a:xfrm>
            <a:off x="7457440" y="1571570"/>
            <a:ext cx="4064000" cy="371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3009A8-4B40-4ECF-834C-09AF2E56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50" t="45832" r="46750" b="14963"/>
          <a:stretch/>
        </p:blipFill>
        <p:spPr>
          <a:xfrm>
            <a:off x="670560" y="2466572"/>
            <a:ext cx="5074920" cy="37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0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910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inherit</vt:lpstr>
      <vt:lpstr>Lato</vt:lpstr>
      <vt:lpstr>Segoe UI</vt:lpstr>
      <vt:lpstr>system-ui</vt:lpstr>
      <vt:lpstr>Tahoma</vt:lpstr>
      <vt:lpstr>Office Theme</vt:lpstr>
      <vt:lpstr>Quizzes</vt:lpstr>
      <vt:lpstr>PowerPoint Presentation</vt:lpstr>
      <vt:lpstr>Tokenization in Python  using RegEx and split  </vt:lpstr>
      <vt:lpstr>Regex with NLTK tokenization</vt:lpstr>
      <vt:lpstr>nltk.FreqDist()</vt:lpstr>
      <vt:lpstr>Quize:RGX  write the RegularExpertion and drow it intoFSA</vt:lpstr>
      <vt:lpstr>PowerPoint Presentation</vt:lpstr>
      <vt:lpstr>Finding Word Stems</vt:lpstr>
      <vt:lpstr>Quize: Most_common 50</vt:lpstr>
      <vt:lpstr>POS Quiz</vt:lpstr>
      <vt:lpstr>PowerPoint Presentation</vt:lpstr>
      <vt:lpstr>PowerPoint Presentation</vt:lpstr>
      <vt:lpstr>PowerPoint Presentation</vt:lpstr>
      <vt:lpstr>Quiz n-grams</vt:lpstr>
      <vt:lpstr>POS + PARSE Quiz</vt:lpstr>
      <vt:lpstr>POS Quiz Find only words with specific type of POS”NNP” </vt:lpstr>
      <vt:lpstr>POS Quiz Find only words with specific type of POS”NNP” </vt:lpstr>
      <vt:lpstr>PowerPoint Presentation</vt:lpstr>
      <vt:lpstr>N-grams without using nltk</vt:lpstr>
      <vt:lpstr>N-grams Using only nltk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quizes</dc:title>
  <dc:creator>Manal Alsahafi</dc:creator>
  <cp:lastModifiedBy>Manal Alsahafi</cp:lastModifiedBy>
  <cp:revision>2</cp:revision>
  <dcterms:created xsi:type="dcterms:W3CDTF">2022-04-03T23:19:56Z</dcterms:created>
  <dcterms:modified xsi:type="dcterms:W3CDTF">2022-12-17T01:37:08Z</dcterms:modified>
</cp:coreProperties>
</file>